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88825"/>
  <p:notesSz cx="6858000" cy="9144000"/>
  <p:embeddedFontLst>
    <p:embeddedFont>
      <p:font typeface="Corbel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hffVlrHw5Dfrdjmf75lT6cjIpJU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Bram Fouts"/>
  <p:cmAuthor clrIdx="1" id="1" initials="" lastIdx="3" name="Todd Townsend"/>
  <p:cmAuthor clrIdx="2" id="2" initials="" lastIdx="1" name="Karla Barraza Lop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Corbel-regular.fntdata"/><Relationship Id="rId25" Type="http://schemas.openxmlformats.org/officeDocument/2006/relationships/slide" Target="slides/slide19.xml"/><Relationship Id="rId28" Type="http://schemas.openxmlformats.org/officeDocument/2006/relationships/font" Target="fonts/Corbel-italic.fntdata"/><Relationship Id="rId27" Type="http://schemas.openxmlformats.org/officeDocument/2006/relationships/font" Target="fonts/Corbel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rbel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26T22:33:13.800">
    <p:pos x="6000" y="0"/>
    <p:text>Let's place all results at the end, similar to the template ordering they gave us
http://web.cecs.pdx.edu/~faustm/ece411/resources/SamplePresentationOutline.pdf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lVT7OA"/>
      </p:ext>
    </p:extLst>
  </p:cm>
  <p:cm authorId="1" idx="1" dt="2020-05-26T16:59:39.265">
    <p:pos x="6000" y="0"/>
    <p:text>Cool, sounds good man. Thanks for working on them, it looks good. Your block diagram is way better too!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GlVT7OE"/>
      </p:ext>
    </p:extLst>
  </p:cm>
  <p:cm authorId="1" idx="2" dt="2020-05-26T17:08:38.526">
    <p:pos x="6000" y="0"/>
    <p:text>Thank you for reminding me, the capstone site has all those requirements!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GlVT7OI"/>
      </p:ext>
    </p:extLst>
  </p:cm>
  <p:cm authorId="0" idx="2" dt="2020-05-26T20:18:26.159">
    <p:pos x="6000" y="0"/>
    <p:text>I'm not 100% sure if I got all of the arrows correct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GlVT7OM"/>
      </p:ext>
    </p:extLst>
  </p:cm>
  <p:cm authorId="1" idx="3" dt="2020-05-26T22:33:13.800">
    <p:pos x="6000" y="0"/>
    <p:text>I think you did. Looks good!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GlVT7OQ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5-27T20:59:54.133">
    <p:pos x="6000" y="0"/>
    <p:text>Reference when discussing the deliverables and how they connect to the block diagram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lVT7N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20-05-30T22:04:16.340">
    <p:pos x="6000" y="0"/>
    <p:text>In the deeper report, talk about VR_Action_Skeleton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lVT7O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171" name="Google Shape;17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Xuening/Wenhao/Bram</a:t>
            </a:r>
            <a:endParaRPr/>
          </a:p>
        </p:txBody>
      </p:sp>
      <p:sp>
        <p:nvSpPr>
          <p:cNvPr id="183" name="Google Shape;18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Xuening/Wenhao/Bram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201" name="Google Shape;20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208" name="Google Shape;20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Todd/Karla/Bram/Xuening/Wenhao</a:t>
            </a:r>
            <a:endParaRPr/>
          </a:p>
        </p:txBody>
      </p:sp>
      <p:sp>
        <p:nvSpPr>
          <p:cNvPr id="215" name="Google Shape;21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Todd/Karla/Bram/Xuening/Wenhao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230" name="Google Shape;23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49" name="Google Shape;14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" type="body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/>
          <p:nvPr>
            <p:ph type="title"/>
          </p:nvPr>
        </p:nvSpPr>
        <p:spPr>
          <a:xfrm rot="5400000">
            <a:off x="7085013" y="2438401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" type="body"/>
          </p:nvPr>
        </p:nvSpPr>
        <p:spPr>
          <a:xfrm rot="5400000">
            <a:off x="2398711" y="-495298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" type="body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24"/>
          <p:cNvSpPr txBox="1"/>
          <p:nvPr>
            <p:ph idx="2" type="body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8" name="Google Shape;28;p24"/>
          <p:cNvSpPr txBox="1"/>
          <p:nvPr>
            <p:ph idx="3" type="body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24"/>
          <p:cNvSpPr txBox="1"/>
          <p:nvPr>
            <p:ph idx="4" type="body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descr="An empty placeholder to add an image. Click on the placeholder and select the image that you wish to add." id="47" name="Google Shape;47;p27"/>
          <p:cNvSpPr/>
          <p:nvPr>
            <p:ph idx="2" type="pic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2" type="body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</a:pPr>
            <a:r>
              <a:rPr lang="en-US"/>
              <a:t>ODIN II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2961900" y="5143500"/>
            <a:ext cx="60627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11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TODD TOWNSEND, ABRAM FOUTS, KARLA BARRAZA LOPEZ, WENHAO CHENG, XUENING JIA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Brad Smith - Intel Corporation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Fu Li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1492400" y="405650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682875" y="1419000"/>
            <a:ext cx="62412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Replace default touch controller trigger events with our own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button has unique tracking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D-pad has a boolean press and an XY coordinate touch tracker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trigger is treated as a boolean press and a float that varies between 0.0-1.0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All other buttons are boolean presses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: identify hooks into the position, rotation and button controls of the controller to ultimately edit FOV themselves with controller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8550" y="14190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355725" y="358475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166" name="Google Shape;166;p11"/>
          <p:cNvSpPr txBox="1"/>
          <p:nvPr/>
        </p:nvSpPr>
        <p:spPr>
          <a:xfrm>
            <a:off x="692325" y="1571750"/>
            <a:ext cx="43263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With SteamVR 2.0, a bindings controller interface was introduced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○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developers didn’t need to go through the redundant process of creating custom bindings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developer simply creates functions and apply them to the corresponding trigger on either touch controller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450" y="1190749"/>
            <a:ext cx="6880424" cy="44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1522425" y="381000"/>
            <a:ext cx="91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696800" y="1137000"/>
            <a:ext cx="47127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object in unity has a transform that holds position and rotation information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 attached an action to the controller via the binding that would return the rotation and position of the controller 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5275" y="1026875"/>
            <a:ext cx="5897076" cy="46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5">
            <a:alphaModFix/>
          </a:blip>
          <a:srcRect b="0" l="5258" r="0" t="0"/>
          <a:stretch/>
        </p:blipFill>
        <p:spPr>
          <a:xfrm>
            <a:off x="550100" y="3034300"/>
            <a:ext cx="4859400" cy="3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/>
          <p:nvPr/>
        </p:nvSpPr>
        <p:spPr>
          <a:xfrm>
            <a:off x="3832400" y="48226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Location</a:t>
            </a:r>
            <a:endParaRPr b="1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12"/>
          <p:cNvSpPr txBox="1"/>
          <p:nvPr/>
        </p:nvSpPr>
        <p:spPr>
          <a:xfrm>
            <a:off x="3832400" y="52627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Rotation</a:t>
            </a:r>
            <a:endParaRPr b="1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12"/>
          <p:cNvSpPr txBox="1"/>
          <p:nvPr/>
        </p:nvSpPr>
        <p:spPr>
          <a:xfrm>
            <a:off x="1259000" y="5855200"/>
            <a:ext cx="3588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This screenshot was taken before the controller was actually awake</a:t>
            </a:r>
            <a:endParaRPr b="1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1522413" y="444500"/>
            <a:ext cx="9144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 (FOV)</a:t>
            </a:r>
            <a:endParaRPr/>
          </a:p>
        </p:txBody>
      </p:sp>
      <p:sp>
        <p:nvSpPr>
          <p:cNvPr id="186" name="Google Shape;186;p13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7" name="Google Shape;187;p13"/>
          <p:cNvSpPr txBox="1"/>
          <p:nvPr>
            <p:ph idx="2" type="body"/>
          </p:nvPr>
        </p:nvSpPr>
        <p:spPr>
          <a:xfrm>
            <a:off x="1522400" y="2174875"/>
            <a:ext cx="44166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 In VR devices, the field of view refers to the field of view in the horizontal direction.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size of the field of view directly affects the clarity and immersion of the field of view.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highest and lowest rays we can see are refracted into the eye through the lens, and the angle between the two refractive lines is FOV.</a:t>
            </a:r>
            <a:br>
              <a:rPr lang="en-US" sz="1800"/>
            </a:br>
            <a:endParaRPr/>
          </a:p>
        </p:txBody>
      </p:sp>
      <p:sp>
        <p:nvSpPr>
          <p:cNvPr id="188" name="Google Shape;188;p13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225" y="2476500"/>
            <a:ext cx="4855650" cy="2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1522425" y="381000"/>
            <a:ext cx="914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195" name="Google Shape;195;p14"/>
          <p:cNvSpPr txBox="1"/>
          <p:nvPr>
            <p:ph idx="4" type="body"/>
          </p:nvPr>
        </p:nvSpPr>
        <p:spPr>
          <a:xfrm>
            <a:off x="544050" y="1753700"/>
            <a:ext cx="5387100" cy="4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Making the left and right eyes display content separately;  (Set up Left Camera and Right Camera)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►"/>
            </a:pPr>
            <a:r>
              <a:rPr lang="en-US" sz="1800"/>
              <a:t>Using  correction vectors and apply them to the two </a:t>
            </a:r>
            <a:r>
              <a:rPr lang="en-US" sz="1800">
                <a:solidFill>
                  <a:srgbClr val="FFFFFF"/>
                </a:solidFill>
              </a:rPr>
              <a:t> frustums </a:t>
            </a:r>
            <a:r>
              <a:rPr lang="en-US" sz="1800"/>
              <a:t>(FOV);  （</a:t>
            </a:r>
            <a:r>
              <a:rPr lang="en-US" sz="1800">
                <a:solidFill>
                  <a:srgbClr val="FFFFFF"/>
                </a:solidFill>
              </a:rPr>
              <a:t>Move frustums through the correction vector）</a:t>
            </a:r>
            <a:endParaRPr sz="1800"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25" y="3064475"/>
            <a:ext cx="5644501" cy="326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825" y="976788"/>
            <a:ext cx="38576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1522425" y="381000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IP</a:t>
            </a:r>
            <a:endParaRPr/>
          </a:p>
        </p:txBody>
      </p:sp>
      <p:sp>
        <p:nvSpPr>
          <p:cNvPr id="204" name="Google Shape;204;p15"/>
          <p:cNvSpPr txBox="1"/>
          <p:nvPr>
            <p:ph idx="1" type="body"/>
          </p:nvPr>
        </p:nvSpPr>
        <p:spPr>
          <a:xfrm>
            <a:off x="3143621" y="1848625"/>
            <a:ext cx="5901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Our team owns the IP to all of the work we have done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Intel plans on us to sign it over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Intellectual property rights will be owned by Brad Smith and Intel with our signed statement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Including code, documentation, and research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1522425" y="3998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1527225" y="1603650"/>
            <a:ext cx="9134400" cy="4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Once we found scripts or functions that produced or used values we were interested in we isolated them on a gameobject in Unity or our HMD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goal was to find where certain values were being produced and extract them out 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simplest test scripts (hello world) were in place to show we found the correct function or implemented working code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We used our industry advisor and his kids as a guinea pig for every test (COVID solution)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1522425" y="381000"/>
            <a:ext cx="9144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806825" y="1338600"/>
            <a:ext cx="10525500" cy="4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Gaze Vectors: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Automated script works together with the Tobii API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x, y, z coordinates of gaze vector are locked and referenced in Unity API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Raw gaze vector values are imported from Tobii API to Unity API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Touch Controllers: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Our script connects the controller with the code and outputs location and rotation, but not live updating rotation and location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Field of View: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Twelve point field of view vector is referenced from script to Unity API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Dereferencing variables causes Unity to throw run-time errors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Instances of variable types in script are not matching Unity API requirements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/>
          <p:nvPr>
            <p:ph type="title"/>
          </p:nvPr>
        </p:nvSpPr>
        <p:spPr>
          <a:xfrm>
            <a:off x="1517625" y="35270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Contributions</a:t>
            </a:r>
            <a:endParaRPr/>
          </a:p>
        </p:txBody>
      </p:sp>
      <p:sp>
        <p:nvSpPr>
          <p:cNvPr id="225" name="Google Shape;225;p18"/>
          <p:cNvSpPr txBox="1"/>
          <p:nvPr>
            <p:ph idx="1" type="body"/>
          </p:nvPr>
        </p:nvSpPr>
        <p:spPr>
          <a:xfrm>
            <a:off x="1522425" y="1381125"/>
            <a:ext cx="42228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bel"/>
              <a:buChar char="►"/>
            </a:pPr>
            <a:r>
              <a:rPr lang="en-US" sz="2000">
                <a:solidFill>
                  <a:srgbClr val="FFFFFF"/>
                </a:solidFill>
              </a:rPr>
              <a:t>Gaze Vectors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bel"/>
              <a:buChar char="►"/>
            </a:pPr>
            <a:r>
              <a:rPr lang="en-US">
                <a:solidFill>
                  <a:srgbClr val="FFFFFF"/>
                </a:solidFill>
              </a:rPr>
              <a:t>Todd &amp; Karla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</a:rPr>
              <a:t>Touch Controllers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>
                <a:solidFill>
                  <a:srgbClr val="FFFFFF"/>
                </a:solidFill>
              </a:rPr>
              <a:t>Bram &amp; Karla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</a:rPr>
              <a:t>FOV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>
                <a:solidFill>
                  <a:srgbClr val="FFFFFF"/>
                </a:solidFill>
              </a:rPr>
              <a:t>Xuening, Wenhao &amp; Bram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225" y="1381125"/>
            <a:ext cx="5972224" cy="359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1522425" y="381000"/>
            <a:ext cx="9144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1527213" y="1057200"/>
            <a:ext cx="9134400" cy="5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O</a:t>
            </a:r>
            <a:r>
              <a:rPr lang="en-US"/>
              <a:t>cular </a:t>
            </a:r>
            <a:r>
              <a:rPr lang="en-US" u="sng"/>
              <a:t>D</a:t>
            </a:r>
            <a:r>
              <a:rPr lang="en-US"/>
              <a:t>ivergence re</a:t>
            </a:r>
            <a:r>
              <a:rPr lang="en-US" u="sng"/>
              <a:t>IN</a:t>
            </a:r>
            <a:r>
              <a:rPr lang="en-US"/>
              <a:t>tegration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Is a possible corrective alternative for strabismus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Replaces current solutions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Eye patches - Physical Therapy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Prism Glasses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corrective healing over time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fine control of visual input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Appealing to children and gamers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Gaze training  with consumer VR equipment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Reduces the probability of future corrective surgery</a:t>
            </a:r>
            <a:br>
              <a:rPr lang="en-US" sz="2000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ctrTitle"/>
          </p:nvPr>
        </p:nvSpPr>
        <p:spPr>
          <a:xfrm>
            <a:off x="2068463" y="638175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ODIN</a:t>
            </a:r>
            <a:endParaRPr/>
          </a:p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1979613" y="1666875"/>
            <a:ext cx="8229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rgbClr val="FFFFFF"/>
                </a:solidFill>
              </a:rPr>
              <a:t>O</a:t>
            </a:r>
            <a:r>
              <a:rPr lang="en-US" sz="2400">
                <a:solidFill>
                  <a:srgbClr val="FFFFFF"/>
                </a:solidFill>
              </a:rPr>
              <a:t>cular </a:t>
            </a:r>
            <a:r>
              <a:rPr lang="en-US" sz="2400" u="sng">
                <a:solidFill>
                  <a:srgbClr val="FFFFFF"/>
                </a:solidFill>
              </a:rPr>
              <a:t>D</a:t>
            </a:r>
            <a:r>
              <a:rPr lang="en-US" sz="2400">
                <a:solidFill>
                  <a:srgbClr val="FFFFFF"/>
                </a:solidFill>
              </a:rPr>
              <a:t>ivergence re</a:t>
            </a:r>
            <a:r>
              <a:rPr lang="en-US" sz="2400" u="sng">
                <a:solidFill>
                  <a:srgbClr val="FFFFFF"/>
                </a:solidFill>
              </a:rPr>
              <a:t>IN</a:t>
            </a:r>
            <a:r>
              <a:rPr lang="en-US" sz="2400">
                <a:solidFill>
                  <a:srgbClr val="FFFFFF"/>
                </a:solidFill>
              </a:rPr>
              <a:t>tegration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3049473" y="2301975"/>
            <a:ext cx="62676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Strabismus: Abnormal alignment of the eyes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Other Forms of condition: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Amblyopia (Lazy Eye)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Diplopia (Double Vision)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Palsy (Unsteady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Paralysis (Fixed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301875" y="6191250"/>
            <a:ext cx="776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1522413" y="4234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Our Project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2949964" y="1536275"/>
            <a:ext cx="62889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</a:rPr>
              <a:t>Using a virtual reality headset: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Obtain exact misalignment position of eye for ocular divergence patients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Use touch controllers to allow patient to control environment, manipulate space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In cooperation with neural networks, our project will manipulate the field of view 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Using foveated rendering, force the ocular divergent eye to focus directly on the target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223836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6659525" y="5048313"/>
            <a:ext cx="420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Foveated Rendering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850" y="5342750"/>
            <a:ext cx="6915150" cy="1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263" y="1928513"/>
            <a:ext cx="2645164" cy="194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9551988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303150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Field of view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00" y="1928525"/>
            <a:ext cx="2645164" cy="27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4001149" y="509575"/>
            <a:ext cx="4186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2892984" y="1740175"/>
            <a:ext cx="64029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1. Gaze Vectors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Application peripheral interface output hook 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Locate gaze vectors in Tobii software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2. Touch Controller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Create custom trigger events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131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Obtain the 3-dimensional position and angle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3. Field of View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Set up Left Camera and Right Camera	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Render each Camera with the correct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131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Manipulate frustum values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267075" y="556575"/>
            <a:ext cx="3156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6622175" y="1782900"/>
            <a:ext cx="1264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300" y="210963"/>
            <a:ext cx="4762249" cy="64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1522425" y="36215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Our Approach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1522425" y="1444750"/>
            <a:ext cx="91344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With the COVID-19 interrupted our approach drastically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COVID forced us to do much more research than development because the lack of access to our VR machine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We referred to the SteamVR API Documentation website</a:t>
            </a:r>
            <a:endParaRPr sz="1800">
              <a:solidFill>
                <a:srgbClr val="FFFFFF"/>
              </a:solidFill>
            </a:endParaRPr>
          </a:p>
          <a:p>
            <a:pPr indent="-30861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The less commonly used scripts had very little documentation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Our best friend was taking a script we think will be useful and isolating it on an object to study it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/>
              <a:t>We were all hands on deck looking through the given SteamVR source code and Tobii software code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1065200" y="4426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Gaze Vector</a:t>
            </a:r>
            <a:endParaRPr/>
          </a:p>
        </p:txBody>
      </p:sp>
      <p:sp>
        <p:nvSpPr>
          <p:cNvPr id="135" name="Google Shape;135;p7"/>
          <p:cNvSpPr txBox="1"/>
          <p:nvPr>
            <p:ph idx="2" type="body"/>
          </p:nvPr>
        </p:nvSpPr>
        <p:spPr>
          <a:xfrm>
            <a:off x="1265225" y="1595400"/>
            <a:ext cx="42069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X, Y, Z coordinates on a three dimensional plane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Successfully written and tested Output Function 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Output function takes X, Y, Z coordinates as arguments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Connects to Tobii API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Unity command line display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Vectors then sent to Comparator</a:t>
            </a:r>
            <a:endParaRPr sz="1800">
              <a:solidFill>
                <a:srgbClr val="FFFFFF"/>
              </a:solidFill>
            </a:endParaRPr>
          </a:p>
          <a:p>
            <a:pPr indent="-714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6" name="Google Shape;136;p7"/>
          <p:cNvSpPr txBox="1"/>
          <p:nvPr>
            <p:ph idx="3" type="body"/>
          </p:nvPr>
        </p:nvSpPr>
        <p:spPr>
          <a:xfrm>
            <a:off x="6790050" y="1392900"/>
            <a:ext cx="382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700">
                <a:solidFill>
                  <a:srgbClr val="FFFFFF"/>
                </a:solidFill>
              </a:rPr>
              <a:t>Gaze Vector  focusing on singular object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37" name="Google Shape;137;p7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612" y="1905000"/>
            <a:ext cx="5061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1849613" y="381750"/>
            <a:ext cx="8687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>
                <a:solidFill>
                  <a:schemeClr val="lt1"/>
                </a:solidFill>
              </a:rPr>
              <a:t>Correction Vector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725" y="1893438"/>
            <a:ext cx="5371800" cy="3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>
            <p:ph idx="4294967295" type="body"/>
          </p:nvPr>
        </p:nvSpPr>
        <p:spPr>
          <a:xfrm>
            <a:off x="920925" y="1893450"/>
            <a:ext cx="5371800" cy="4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COVID-19 - Correction Vectors became a should: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Comparator Function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Takes X, Y, Z coordinates from Gaze Vector as argument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Three dimensional X, Y, Z comparison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Produce Correction Vector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Correction vector sent to Unity for Foveated Rendering then into field of view on HMD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5109225"/>
            <a:ext cx="5586424" cy="15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1522425" y="381000"/>
            <a:ext cx="9144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Target Vector</a:t>
            </a:r>
            <a:endParaRPr/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600" y="1761651"/>
            <a:ext cx="5419549" cy="40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>
            <p:ph idx="4294967295" type="body"/>
          </p:nvPr>
        </p:nvSpPr>
        <p:spPr>
          <a:xfrm>
            <a:off x="1077900" y="1606538"/>
            <a:ext cx="49059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Exact focal position of the of the human eye focused on an object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Obtained from Calibration Test Application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Initialized upon VR HMD calibration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CNN Neural network will determine precise 3D location and calculation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Determined by a neural matrix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 – Target Vector = Correction Vector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2020-05-20T02:00:32Z</dcterms:created>
  <dc:creator>Townsend, Todd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aabec1dd-7329-4153-b63c-00b3ce3b38d2</vt:lpwstr>
  </property>
  <property fmtid="{D5CDD505-2E9C-101B-9397-08002B2CF9AE}" pid="3" name="CTP_TimeStamp">
    <vt:lpwstr>2020-05-20 02:05:57Z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